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593" r:id="rId2"/>
    <p:sldId id="589" r:id="rId3"/>
    <p:sldId id="590" r:id="rId4"/>
    <p:sldId id="591" r:id="rId5"/>
    <p:sldId id="586" r:id="rId6"/>
    <p:sldId id="587" r:id="rId7"/>
    <p:sldId id="588" r:id="rId8"/>
    <p:sldId id="585" r:id="rId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FFBDBD"/>
    <a:srgbClr val="CC0000"/>
    <a:srgbClr val="F5F5F5"/>
    <a:srgbClr val="272727"/>
    <a:srgbClr val="01A6DB"/>
    <a:srgbClr val="F04E06"/>
    <a:srgbClr val="FAFAFA"/>
    <a:srgbClr val="CECECE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86" autoAdjust="0"/>
    <p:restoredTop sz="96437" autoAdjust="0"/>
  </p:normalViewPr>
  <p:slideViewPr>
    <p:cSldViewPr snapToGrid="0">
      <p:cViewPr>
        <p:scale>
          <a:sx n="80" d="100"/>
          <a:sy n="80" d="100"/>
        </p:scale>
        <p:origin x="-882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5ABF3-0451-47C2-8EF8-CDBDEC1DAC1C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27365-D7EC-4211-9A53-EA9E0AF465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8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BB5D-B2AC-4404-8AD2-F53A02F2CA31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6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64BDE-3627-412A-A454-5AC6D6106A3A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11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DF0D7-CC1F-4191-9FDA-D54FEBBFE5DD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84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E336-8E2D-4734-A620-AFD38FD261A1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4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DD9E5-F705-4D21-869F-4D7A5DD276AB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82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3C55-5FBD-410A-8B8E-6A36CE58CA22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2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82C1-E76E-4710-A939-0ED144AEB4B0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1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9E7D-411D-4198-9EAC-3C1962E94259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33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262C-759F-44F7-B8D2-FC98500F6238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95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2193-32F6-4979-BE2B-F9B177A97065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8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7824A-F805-4D84-8080-48B172FE5704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53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4FC1F-6939-4535-81F6-F7AEFDD2A73F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4512" y="680907"/>
            <a:ext cx="11767488" cy="4753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4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Picture 2" descr="http://10.255.162.32/bitrix/templates/ffoms/images/logo3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82" y="476401"/>
            <a:ext cx="1349872" cy="25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7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987419"/>
              </p:ext>
            </p:extLst>
          </p:nvPr>
        </p:nvGraphicFramePr>
        <p:xfrm>
          <a:off x="6334125" y="5287798"/>
          <a:ext cx="5563286" cy="6753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63286"/>
              </a:tblGrid>
              <a:tr h="0">
                <a:tc>
                  <a:txBody>
                    <a:bodyPr/>
                    <a:lstStyle/>
                    <a:p>
                      <a:pPr marL="20955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Кравчук Светлана Георгиевна</a:t>
                      </a:r>
                    </a:p>
                    <a:p>
                      <a:pPr marL="20955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Начальник Управления организации ОМС</a:t>
                      </a:r>
                    </a:p>
                    <a:p>
                      <a:pPr marL="2095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52400" marR="15240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6770" y="2274539"/>
            <a:ext cx="10677525" cy="120493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приказах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фонда обязательного медицинского страхования от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04.06.2018 №104 и от 05.06.2018 №107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101156"/>
              </p:ext>
            </p:extLst>
          </p:nvPr>
        </p:nvGraphicFramePr>
        <p:xfrm>
          <a:off x="4063877" y="6247694"/>
          <a:ext cx="4334272" cy="279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34272"/>
              </a:tblGrid>
              <a:tr h="0">
                <a:tc>
                  <a:txBody>
                    <a:bodyPr/>
                    <a:lstStyle/>
                    <a:p>
                      <a:pPr marL="20955" marR="0" indent="0" algn="ctr" defTabSz="914400" rtl="0" eaLnBrk="1" fontAlgn="auto" latinLnBrk="0" hangingPunct="1">
                        <a:lnSpc>
                          <a:spcPts val="216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kern="1200" dirty="0" smtClean="0">
                          <a:solidFill>
                            <a:schemeClr val="dk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Москва, 15 июня 2018г</a:t>
                      </a:r>
                      <a:endParaRPr lang="ru-RU" sz="1600" b="1" i="1" kern="1200" dirty="0">
                        <a:solidFill>
                          <a:schemeClr val="dk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52400" marR="15240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93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AutoShape 33"/>
          <p:cNvSpPr>
            <a:spLocks noChangeArrowheads="1"/>
          </p:cNvSpPr>
          <p:nvPr/>
        </p:nvSpPr>
        <p:spPr bwMode="auto">
          <a:xfrm>
            <a:off x="944088" y="880348"/>
            <a:ext cx="10806545" cy="615944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антикризисных мер по поручению Министра здравоохранения РФ В.И. Скворцовой Федеральным фондом обязательного медицинского страхования изданы приказы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39677" y="1845054"/>
            <a:ext cx="3420093" cy="43363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05.06.2018 №107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87532" y="1845054"/>
            <a:ext cx="3512869" cy="43363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04.06.2018 №104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20865" y="2275746"/>
            <a:ext cx="40019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внесении изменений в Положение о координационном совете по организации защиты прав застрахованных при предоставлении медицинской помощи и реализации законодательства в сфере ОМС, утвержденное приказом ФОМС от 03.04.2013 №76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951018" y="1845054"/>
            <a:ext cx="0" cy="17366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395344" y="2278691"/>
            <a:ext cx="30972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 установлении формы и порядка предоставления отчетности о случаях оказания медицинской помощи и результатах экспертизы качества медицинской помощи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70955" y="3874392"/>
            <a:ext cx="1107967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Территориальным фондом ОМС в субъекте </a:t>
            </a: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каждой медицинской организации: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проводится мониторинг обращаемости и смертности (летальности) по отдельным нозологическим формам;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проводится анализ в сравнении с предыдущим месяцем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текущего года 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аналогичным периодом 2017 года;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направляется информация в орган исполнительной власти в сфере здравоохранения в субъекте и территориальный орган Росздравнадзора для принятия оперативных мер по исправлению и управлением ситуации</a:t>
            </a:r>
            <a:endParaRPr lang="ru-RU" sz="2400" b="1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74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4051" y="1216556"/>
            <a:ext cx="11247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AutoNum type="arabicPeriod"/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 о случая оказания медицинской помощи, в том числе с летальным исходом осуществляется по каждой медицинской организации, включая случаи оказания медицинской помощи лицам, застрахованным в других субъектах РФ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ЕЖЕМЕСЯЧНО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случаям оказания медицинской помощи в отчетном периоде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(месяце)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НАРАСТАЮЩИМ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ИТОГОМ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принятым к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оплате по результатам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МЭК.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AutoNum type="arabicPeriod"/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Случаи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оказания медицинской помощи отклонённые по результатам МЭК и выставленные повторно включаются в месяц принятия счета к оплате.</a:t>
            </a:r>
          </a:p>
        </p:txBody>
      </p:sp>
      <p:sp>
        <p:nvSpPr>
          <p:cNvPr id="7" name="Скругленный прямоугольник 8">
            <a:extLst>
              <a:ext uri="{FF2B5EF4-FFF2-40B4-BE49-F238E27FC236}">
                <a16:creationId xmlns="" xmlns:a16="http://schemas.microsoft.com/office/drawing/2014/main" id="{C72BAEA5-AF45-4159-98BD-A80E388F2905}"/>
              </a:ext>
            </a:extLst>
          </p:cNvPr>
          <p:cNvSpPr/>
          <p:nvPr/>
        </p:nvSpPr>
        <p:spPr>
          <a:xfrm>
            <a:off x="6460177" y="3125261"/>
            <a:ext cx="4847808" cy="108367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20 июня предоставить в ФОМС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сводную информацию по субъекту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каждый месяц 2017 года</a:t>
            </a:r>
          </a:p>
        </p:txBody>
      </p:sp>
      <p:sp>
        <p:nvSpPr>
          <p:cNvPr id="8" name="Скругленный прямоугольник 8">
            <a:extLst>
              <a:ext uri="{FF2B5EF4-FFF2-40B4-BE49-F238E27FC236}">
                <a16:creationId xmlns="" xmlns:a16="http://schemas.microsoft.com/office/drawing/2014/main" id="{2087C92C-DB7D-4A99-A8CB-A1C0B41F8078}"/>
              </a:ext>
            </a:extLst>
          </p:cNvPr>
          <p:cNvSpPr/>
          <p:nvPr/>
        </p:nvSpPr>
        <p:spPr>
          <a:xfrm>
            <a:off x="643522" y="3125261"/>
            <a:ext cx="5307496" cy="108367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15 июня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далее ежемесячно) предоставить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ФОМС сводную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субъекту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январь, февраль, март, апрель, май 2018 года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4051" y="217391"/>
            <a:ext cx="10713934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3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Приказ ФОМС от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04.06.2018 №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8780" y="4388127"/>
            <a:ext cx="9975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соответствии с пунктом 5.6 типовой формы договора на оказание и оплату медицинской помощи по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ОМС 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«медицинские организации обязана предоставить страховой медицинской организации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рабочих дней месяца, следующего за отчетным, реестр счетов и счет на оплату медицинской помощи, оказанной застрахованным лицам».</a:t>
            </a:r>
          </a:p>
        </p:txBody>
      </p:sp>
    </p:spTree>
    <p:extLst>
      <p:ext uri="{BB962C8B-B14F-4D97-AF65-F5344CB8AC3E}">
        <p14:creationId xmlns:p14="http://schemas.microsoft.com/office/powerpoint/2010/main" val="139580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93F1B4B0-5094-46D9-907E-D7B1F6DEF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764028"/>
              </p:ext>
            </p:extLst>
          </p:nvPr>
        </p:nvGraphicFramePr>
        <p:xfrm>
          <a:off x="182214" y="2029026"/>
          <a:ext cx="5489716" cy="1156549"/>
        </p:xfrm>
        <a:graphic>
          <a:graphicData uri="http://schemas.openxmlformats.org/drawingml/2006/table">
            <a:tbl>
              <a:tblPr/>
              <a:tblGrid>
                <a:gridCol w="427385">
                  <a:extLst>
                    <a:ext uri="{9D8B030D-6E8A-4147-A177-3AD203B41FA5}">
                      <a16:colId xmlns="" xmlns:a16="http://schemas.microsoft.com/office/drawing/2014/main" val="1451618316"/>
                    </a:ext>
                  </a:extLst>
                </a:gridCol>
                <a:gridCol w="861392">
                  <a:extLst>
                    <a:ext uri="{9D8B030D-6E8A-4147-A177-3AD203B41FA5}">
                      <a16:colId xmlns="" xmlns:a16="http://schemas.microsoft.com/office/drawing/2014/main" val="4087071480"/>
                    </a:ext>
                  </a:extLst>
                </a:gridCol>
                <a:gridCol w="450574">
                  <a:extLst>
                    <a:ext uri="{9D8B030D-6E8A-4147-A177-3AD203B41FA5}">
                      <a16:colId xmlns="" xmlns:a16="http://schemas.microsoft.com/office/drawing/2014/main" val="4158273561"/>
                    </a:ext>
                  </a:extLst>
                </a:gridCol>
                <a:gridCol w="1150160">
                  <a:extLst>
                    <a:ext uri="{9D8B030D-6E8A-4147-A177-3AD203B41FA5}">
                      <a16:colId xmlns="" xmlns:a16="http://schemas.microsoft.com/office/drawing/2014/main" val="2594531458"/>
                    </a:ext>
                  </a:extLst>
                </a:gridCol>
                <a:gridCol w="850918">
                  <a:extLst>
                    <a:ext uri="{9D8B030D-6E8A-4147-A177-3AD203B41FA5}">
                      <a16:colId xmlns="" xmlns:a16="http://schemas.microsoft.com/office/drawing/2014/main" val="3040473820"/>
                    </a:ext>
                  </a:extLst>
                </a:gridCol>
                <a:gridCol w="901148">
                  <a:extLst>
                    <a:ext uri="{9D8B030D-6E8A-4147-A177-3AD203B41FA5}">
                      <a16:colId xmlns="" xmlns:a16="http://schemas.microsoft.com/office/drawing/2014/main" val="3700655494"/>
                    </a:ext>
                  </a:extLst>
                </a:gridCol>
                <a:gridCol w="848139">
                  <a:extLst>
                    <a:ext uri="{9D8B030D-6E8A-4147-A177-3AD203B41FA5}">
                      <a16:colId xmlns="" xmlns:a16="http://schemas.microsoft.com/office/drawing/2014/main" val="2120089731"/>
                    </a:ext>
                  </a:extLst>
                </a:gridCol>
              </a:tblGrid>
              <a:tr h="1731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строки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Заболевания, явившиеся причиной смерти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по МКБ-10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случаев, 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79927572"/>
                  </a:ext>
                </a:extLst>
              </a:tr>
              <a:tr h="8019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амбулаторно- поликлинической медицинской помощи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стационарной медицинской помощи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стационаро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замещающей медицинской помощи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скорой медицинской помощи вне медицинской организации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51731607"/>
                  </a:ext>
                </a:extLst>
              </a:tr>
              <a:tr h="1814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9451991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43DE046C-8DDB-4889-9CDD-82B2BF77E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125436"/>
              </p:ext>
            </p:extLst>
          </p:nvPr>
        </p:nvGraphicFramePr>
        <p:xfrm>
          <a:off x="5892244" y="1737045"/>
          <a:ext cx="6142388" cy="1562746"/>
        </p:xfrm>
        <a:graphic>
          <a:graphicData uri="http://schemas.openxmlformats.org/drawingml/2006/table">
            <a:tbl>
              <a:tblPr/>
              <a:tblGrid>
                <a:gridCol w="371982">
                  <a:extLst>
                    <a:ext uri="{9D8B030D-6E8A-4147-A177-3AD203B41FA5}">
                      <a16:colId xmlns="" xmlns:a16="http://schemas.microsoft.com/office/drawing/2014/main" val="3405329720"/>
                    </a:ext>
                  </a:extLst>
                </a:gridCol>
                <a:gridCol w="481131">
                  <a:extLst>
                    <a:ext uri="{9D8B030D-6E8A-4147-A177-3AD203B41FA5}">
                      <a16:colId xmlns="" xmlns:a16="http://schemas.microsoft.com/office/drawing/2014/main" val="2004418999"/>
                    </a:ext>
                  </a:extLst>
                </a:gridCol>
                <a:gridCol w="425381">
                  <a:extLst>
                    <a:ext uri="{9D8B030D-6E8A-4147-A177-3AD203B41FA5}">
                      <a16:colId xmlns="" xmlns:a16="http://schemas.microsoft.com/office/drawing/2014/main" val="3215056559"/>
                    </a:ext>
                  </a:extLst>
                </a:gridCol>
                <a:gridCol w="805413">
                  <a:extLst>
                    <a:ext uri="{9D8B030D-6E8A-4147-A177-3AD203B41FA5}">
                      <a16:colId xmlns="" xmlns:a16="http://schemas.microsoft.com/office/drawing/2014/main" val="2801113553"/>
                    </a:ext>
                  </a:extLst>
                </a:gridCol>
                <a:gridCol w="834887">
                  <a:extLst>
                    <a:ext uri="{9D8B030D-6E8A-4147-A177-3AD203B41FA5}">
                      <a16:colId xmlns="" xmlns:a16="http://schemas.microsoft.com/office/drawing/2014/main" val="1120084801"/>
                    </a:ext>
                  </a:extLst>
                </a:gridCol>
                <a:gridCol w="808383">
                  <a:extLst>
                    <a:ext uri="{9D8B030D-6E8A-4147-A177-3AD203B41FA5}">
                      <a16:colId xmlns="" xmlns:a16="http://schemas.microsoft.com/office/drawing/2014/main" val="1472507226"/>
                    </a:ext>
                  </a:extLst>
                </a:gridCol>
                <a:gridCol w="861391">
                  <a:extLst>
                    <a:ext uri="{9D8B030D-6E8A-4147-A177-3AD203B41FA5}">
                      <a16:colId xmlns="" xmlns:a16="http://schemas.microsoft.com/office/drawing/2014/main" val="2879351524"/>
                    </a:ext>
                  </a:extLst>
                </a:gridCol>
                <a:gridCol w="691072">
                  <a:extLst>
                    <a:ext uri="{9D8B030D-6E8A-4147-A177-3AD203B41FA5}">
                      <a16:colId xmlns="" xmlns:a16="http://schemas.microsoft.com/office/drawing/2014/main" val="95620007"/>
                    </a:ext>
                  </a:extLst>
                </a:gridCol>
                <a:gridCol w="862748">
                  <a:extLst>
                    <a:ext uri="{9D8B030D-6E8A-4147-A177-3AD203B41FA5}">
                      <a16:colId xmlns="" xmlns:a16="http://schemas.microsoft.com/office/drawing/2014/main" val="3062719807"/>
                    </a:ext>
                  </a:extLst>
                </a:gridCol>
              </a:tblGrid>
              <a:tr h="1873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строки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Диагноз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по                  МКБ-10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случаев оказания медицинской помощи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8238600"/>
                  </a:ext>
                </a:extLst>
              </a:tr>
              <a:tr h="570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амбулаторно - поликлинической медицинской помощи, посещения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стационарной медицинской помощи,                                                   случай госпитализации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стационаро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замещающей медицинской помощи, случай лечения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скорой медицинской помощи вне медицинской организации, вызов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65313835"/>
                  </a:ext>
                </a:extLst>
              </a:tr>
              <a:tr h="6056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обращения в связи с заболеванием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разовое посещение в связи с заболеванием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плановая госпитализация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экстренная госпитализация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77701927"/>
                  </a:ext>
                </a:extLst>
              </a:tr>
              <a:tr h="1987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922" marR="8922" marT="89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922" marR="8922" marT="89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86628709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B55F0FD7-5C2A-458C-B1BB-D7E4F2687E74}"/>
              </a:ext>
            </a:extLst>
          </p:cNvPr>
          <p:cNvSpPr/>
          <p:nvPr/>
        </p:nvSpPr>
        <p:spPr>
          <a:xfrm>
            <a:off x="5915438" y="793112"/>
            <a:ext cx="62765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Случаи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оказания медицинской помощи застрахованным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лицам: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трудоспособного возраста (от 18 до 60 лет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(таб. 4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старше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трудоспособного возраста (от 61 года и старше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(таб. 5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344F67ED-BDEB-4AB7-9245-3D3EFF07F1E7}"/>
              </a:ext>
            </a:extLst>
          </p:cNvPr>
          <p:cNvSpPr/>
          <p:nvPr/>
        </p:nvSpPr>
        <p:spPr>
          <a:xfrm>
            <a:off x="138546" y="79311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ctr"/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Смертность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летальность): </a:t>
            </a:r>
          </a:p>
          <a:p>
            <a:pPr lvl="0" fontAlgn="ctr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трудоспособном возрасте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(от 18 до 60 лет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 (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таб. 1)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лиц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старше трудоспособного возраста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от 61 года и старше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(таб. 2)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fontAlgn="ctr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детей 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старше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года (от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1 года до 17 лет, 11 мес., 29 дней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(таб. 3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5F4B12C0-4FE8-466F-A8CE-5CD6DB96DB2C}"/>
              </a:ext>
            </a:extLst>
          </p:cNvPr>
          <p:cNvCxnSpPr>
            <a:cxnSpLocks/>
          </p:cNvCxnSpPr>
          <p:nvPr/>
        </p:nvCxnSpPr>
        <p:spPr>
          <a:xfrm>
            <a:off x="5761381" y="793112"/>
            <a:ext cx="0" cy="25141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Таблица 14">
            <a:extLst>
              <a:ext uri="{FF2B5EF4-FFF2-40B4-BE49-F238E27FC236}">
                <a16:creationId xmlns="" xmlns:a16="http://schemas.microsoft.com/office/drawing/2014/main" id="{B7690787-9E13-4A70-A2E8-D19921CAB6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92497"/>
              </p:ext>
            </p:extLst>
          </p:nvPr>
        </p:nvGraphicFramePr>
        <p:xfrm>
          <a:off x="157370" y="4690986"/>
          <a:ext cx="6095998" cy="1984451"/>
        </p:xfrm>
        <a:graphic>
          <a:graphicData uri="http://schemas.openxmlformats.org/drawingml/2006/table">
            <a:tbl>
              <a:tblPr/>
              <a:tblGrid>
                <a:gridCol w="507967">
                  <a:extLst>
                    <a:ext uri="{9D8B030D-6E8A-4147-A177-3AD203B41FA5}">
                      <a16:colId xmlns="" xmlns:a16="http://schemas.microsoft.com/office/drawing/2014/main" val="3869367626"/>
                    </a:ext>
                  </a:extLst>
                </a:gridCol>
                <a:gridCol w="3858740">
                  <a:extLst>
                    <a:ext uri="{9D8B030D-6E8A-4147-A177-3AD203B41FA5}">
                      <a16:colId xmlns="" xmlns:a16="http://schemas.microsoft.com/office/drawing/2014/main" val="3289504430"/>
                    </a:ext>
                  </a:extLst>
                </a:gridCol>
                <a:gridCol w="1729291">
                  <a:extLst>
                    <a:ext uri="{9D8B030D-6E8A-4147-A177-3AD203B41FA5}">
                      <a16:colId xmlns="" xmlns:a16="http://schemas.microsoft.com/office/drawing/2014/main" val="2609445275"/>
                    </a:ext>
                  </a:extLst>
                </a:gridCol>
              </a:tblGrid>
              <a:tr h="2725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3287483"/>
                  </a:ext>
                </a:extLst>
              </a:tr>
              <a:tr h="260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системы кровообращения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I00-I99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32539319"/>
                  </a:ext>
                </a:extLst>
              </a:tr>
              <a:tr h="2105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Новообразования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C00-C97, D00-D48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6558413"/>
                  </a:ext>
                </a:extLst>
              </a:tr>
              <a:tr h="260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нервной системы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G00-G98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13221460"/>
                  </a:ext>
                </a:extLst>
              </a:tr>
              <a:tr h="260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органов дыхания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J00-J99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04653526"/>
                  </a:ext>
                </a:extLst>
              </a:tr>
              <a:tr h="2601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Болезни органов пищеварения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K00-K93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93032066"/>
                  </a:ext>
                </a:extLst>
              </a:tr>
              <a:tr h="4484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6035565"/>
                  </a:ext>
                </a:extLst>
              </a:tr>
            </a:tbl>
          </a:graphicData>
        </a:graphic>
      </p:graphicFrame>
      <p:cxnSp>
        <p:nvCxnSpPr>
          <p:cNvPr id="19" name="Прямая со стрелкой 18">
            <a:extLst>
              <a:ext uri="{FF2B5EF4-FFF2-40B4-BE49-F238E27FC236}">
                <a16:creationId xmlns="" xmlns:a16="http://schemas.microsoft.com/office/drawing/2014/main" id="{0CE3A800-0D55-4C33-9CB3-782AEB7215DE}"/>
              </a:ext>
            </a:extLst>
          </p:cNvPr>
          <p:cNvCxnSpPr>
            <a:cxnSpLocks/>
          </p:cNvCxnSpPr>
          <p:nvPr/>
        </p:nvCxnSpPr>
        <p:spPr>
          <a:xfrm>
            <a:off x="354081" y="3153179"/>
            <a:ext cx="0" cy="1392317"/>
          </a:xfrm>
          <a:prstGeom prst="straightConnector1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="" xmlns:a16="http://schemas.microsoft.com/office/drawing/2014/main" id="{1BCEAA1B-E25A-4DD1-91DF-EE7B691C860C}"/>
              </a:ext>
            </a:extLst>
          </p:cNvPr>
          <p:cNvCxnSpPr>
            <a:cxnSpLocks/>
          </p:cNvCxnSpPr>
          <p:nvPr/>
        </p:nvCxnSpPr>
        <p:spPr>
          <a:xfrm>
            <a:off x="927652" y="3155636"/>
            <a:ext cx="1537252" cy="1711278"/>
          </a:xfrm>
          <a:prstGeom prst="straightConnector1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="" xmlns:a16="http://schemas.microsoft.com/office/drawing/2014/main" id="{9D6C872A-BCB1-43E9-90AA-B689DE54CD87}"/>
              </a:ext>
            </a:extLst>
          </p:cNvPr>
          <p:cNvCxnSpPr>
            <a:cxnSpLocks/>
          </p:cNvCxnSpPr>
          <p:nvPr/>
        </p:nvCxnSpPr>
        <p:spPr>
          <a:xfrm>
            <a:off x="1863886" y="3181507"/>
            <a:ext cx="3408758" cy="1630313"/>
          </a:xfrm>
          <a:prstGeom prst="straightConnector1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авая фигурная скобка 38">
            <a:extLst>
              <a:ext uri="{FF2B5EF4-FFF2-40B4-BE49-F238E27FC236}">
                <a16:creationId xmlns="" xmlns:a16="http://schemas.microsoft.com/office/drawing/2014/main" id="{A30D0D91-9D92-4622-B176-84FE8115ADF9}"/>
              </a:ext>
            </a:extLst>
          </p:cNvPr>
          <p:cNvSpPr/>
          <p:nvPr/>
        </p:nvSpPr>
        <p:spPr>
          <a:xfrm rot="5400000">
            <a:off x="7894528" y="2866145"/>
            <a:ext cx="232737" cy="1244925"/>
          </a:xfrm>
          <a:prstGeom prst="rightBrace">
            <a:avLst>
              <a:gd name="adj1" fmla="val 76481"/>
              <a:gd name="adj2" fmla="val 43248"/>
            </a:avLst>
          </a:prstGeom>
          <a:ln w="19050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9BA13273-008D-478F-A90B-63556E571795}"/>
              </a:ext>
            </a:extLst>
          </p:cNvPr>
          <p:cNvSpPr/>
          <p:nvPr/>
        </p:nvSpPr>
        <p:spPr>
          <a:xfrm>
            <a:off x="6570584" y="5189287"/>
            <a:ext cx="56214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по каждой строке больше или равно сумме значений подстрок</a:t>
            </a:r>
          </a:p>
          <a:p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(например: строка 1 равна или больше сумме подстрок  1.1-1.12) </a:t>
            </a:r>
            <a:endParaRPr lang="ru-RU" sz="1400" b="1" i="1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Прямая со стрелкой 42">
            <a:extLst>
              <a:ext uri="{FF2B5EF4-FFF2-40B4-BE49-F238E27FC236}">
                <a16:creationId xmlns="" xmlns:a16="http://schemas.microsoft.com/office/drawing/2014/main" id="{D99886C8-4F1A-4D55-AEB2-29FA05ACE3AB}"/>
              </a:ext>
            </a:extLst>
          </p:cNvPr>
          <p:cNvCxnSpPr/>
          <p:nvPr/>
        </p:nvCxnSpPr>
        <p:spPr>
          <a:xfrm>
            <a:off x="5420138" y="6492875"/>
            <a:ext cx="1034078" cy="0"/>
          </a:xfrm>
          <a:prstGeom prst="straightConnector1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авая фигурная скобка 54">
            <a:extLst>
              <a:ext uri="{FF2B5EF4-FFF2-40B4-BE49-F238E27FC236}">
                <a16:creationId xmlns="" xmlns:a16="http://schemas.microsoft.com/office/drawing/2014/main" id="{979761DF-8048-40EB-A6E4-149F987895CC}"/>
              </a:ext>
            </a:extLst>
          </p:cNvPr>
          <p:cNvSpPr/>
          <p:nvPr/>
        </p:nvSpPr>
        <p:spPr>
          <a:xfrm>
            <a:off x="6337847" y="4925752"/>
            <a:ext cx="232737" cy="1398235"/>
          </a:xfrm>
          <a:prstGeom prst="rightBrace">
            <a:avLst>
              <a:gd name="adj1" fmla="val 76481"/>
              <a:gd name="adj2" fmla="val 43248"/>
            </a:avLst>
          </a:prstGeom>
          <a:ln w="12700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cxnSp>
        <p:nvCxnSpPr>
          <p:cNvPr id="57" name="Прямая со стрелкой 56">
            <a:extLst>
              <a:ext uri="{FF2B5EF4-FFF2-40B4-BE49-F238E27FC236}">
                <a16:creationId xmlns="" xmlns:a16="http://schemas.microsoft.com/office/drawing/2014/main" id="{08A51829-FDE2-4DFB-9671-70EB2D254124}"/>
              </a:ext>
            </a:extLst>
          </p:cNvPr>
          <p:cNvCxnSpPr/>
          <p:nvPr/>
        </p:nvCxnSpPr>
        <p:spPr>
          <a:xfrm flipH="1">
            <a:off x="2802577" y="3153179"/>
            <a:ext cx="3628044" cy="1686971"/>
          </a:xfrm>
          <a:prstGeom prst="straightConnector1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>
            <a:extLst>
              <a:ext uri="{FF2B5EF4-FFF2-40B4-BE49-F238E27FC236}">
                <a16:creationId xmlns="" xmlns:a16="http://schemas.microsoft.com/office/drawing/2014/main" id="{2FC5885D-5EBD-4510-843A-6FBF3CC4EE2E}"/>
              </a:ext>
            </a:extLst>
          </p:cNvPr>
          <p:cNvCxnSpPr/>
          <p:nvPr/>
        </p:nvCxnSpPr>
        <p:spPr>
          <a:xfrm flipH="1">
            <a:off x="5522026" y="3229761"/>
            <a:ext cx="1425040" cy="1637153"/>
          </a:xfrm>
          <a:prstGeom prst="straightConnector1">
            <a:avLst/>
          </a:prstGeom>
          <a:ln w="12700">
            <a:solidFill>
              <a:srgbClr val="58595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авая фигурная скобка 59">
            <a:extLst>
              <a:ext uri="{FF2B5EF4-FFF2-40B4-BE49-F238E27FC236}">
                <a16:creationId xmlns="" xmlns:a16="http://schemas.microsoft.com/office/drawing/2014/main" id="{F7D1F6BD-5A4B-497C-A75E-8E1421F61289}"/>
              </a:ext>
            </a:extLst>
          </p:cNvPr>
          <p:cNvSpPr/>
          <p:nvPr/>
        </p:nvSpPr>
        <p:spPr>
          <a:xfrm rot="5400000">
            <a:off x="9462409" y="2860736"/>
            <a:ext cx="232737" cy="1196750"/>
          </a:xfrm>
          <a:prstGeom prst="rightBrace">
            <a:avLst>
              <a:gd name="adj1" fmla="val 76481"/>
              <a:gd name="adj2" fmla="val 4324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0CC137DE-763F-4989-98A6-94F9266A5B56}"/>
              </a:ext>
            </a:extLst>
          </p:cNvPr>
          <p:cNvSpPr/>
          <p:nvPr/>
        </p:nvSpPr>
        <p:spPr>
          <a:xfrm>
            <a:off x="9448800" y="3604976"/>
            <a:ext cx="29022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Указываются случаи госпитализации в зависимости от формы оказания МП</a:t>
            </a:r>
            <a:endParaRPr lang="ru-RU" sz="1600" b="1" i="1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="" xmlns:a16="http://schemas.microsoft.com/office/drawing/2014/main" id="{2B44049C-68F9-4E9B-A7DC-6DAAF2110E65}"/>
              </a:ext>
            </a:extLst>
          </p:cNvPr>
          <p:cNvSpPr/>
          <p:nvPr/>
        </p:nvSpPr>
        <p:spPr>
          <a:xfrm>
            <a:off x="7025753" y="3670599"/>
            <a:ext cx="22743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Указываются случаи обращения за медицинской помощью БЕЗ обращений с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профилактической и иной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i="1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Прямоугольник 62">
            <a:extLst>
              <a:ext uri="{FF2B5EF4-FFF2-40B4-BE49-F238E27FC236}">
                <a16:creationId xmlns="" xmlns:a16="http://schemas.microsoft.com/office/drawing/2014/main" id="{5C7CC369-6A63-488C-99F9-FE1589E25F17}"/>
              </a:ext>
            </a:extLst>
          </p:cNvPr>
          <p:cNvSpPr/>
          <p:nvPr/>
        </p:nvSpPr>
        <p:spPr>
          <a:xfrm>
            <a:off x="6459395" y="6308209"/>
            <a:ext cx="5843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Значение строки 6 больше или равна сумме строк 1-5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990394" y="248415"/>
            <a:ext cx="10713934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3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Заполнение таблиц 1-5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риказа ФОМС от 04.06.2018 №104 </a:t>
            </a:r>
          </a:p>
        </p:txBody>
      </p:sp>
    </p:spTree>
    <p:extLst>
      <p:ext uri="{BB962C8B-B14F-4D97-AF65-F5344CB8AC3E}">
        <p14:creationId xmlns:p14="http://schemas.microsoft.com/office/powerpoint/2010/main" val="830741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7511" y="2001390"/>
            <a:ext cx="1156656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Согласно </a:t>
            </a:r>
            <a:r>
              <a:rPr lang="ru-RU" sz="16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абз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. 1 п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. 24 Порядка организации  и проведения контроля объемов, сроков, качества  условий предоставления медицинской помощи по ОМС целевая ЭКМП </a:t>
            </a:r>
            <a:r>
              <a:rPr lang="ru-RU" sz="1600" b="1" u="sng" dirty="0">
                <a:solidFill>
                  <a:srgbClr val="000000"/>
                </a:solidFill>
                <a:latin typeface="Times New Roman"/>
                <a:ea typeface="Arial Unicode MS"/>
              </a:rPr>
              <a:t>проводится в течение месяца после предоставления реестров счетов на оплату медицинской помощи и включает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:</a:t>
            </a:r>
            <a:endParaRPr lang="ru-RU" sz="1600" dirty="0">
              <a:latin typeface="Times New Roman"/>
              <a:ea typeface="Arial Unicode MS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запрос в медицинскую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организацию о предоставлении медицинской организацией медицинской документации в пятидневный срок;</a:t>
            </a:r>
            <a:endParaRPr lang="ru-RU" sz="1600" dirty="0">
              <a:latin typeface="Times New Roman"/>
              <a:ea typeface="Arial Unicode MS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проведение страховой медицинской организацией всех необходимых организационных мероприятий (подбор эксперта качества, подготовка и заключение с ним договора и т.д.) в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течение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5 дней, отведенных медицинской организации на предоставление медицинской документации;</a:t>
            </a:r>
            <a:endParaRPr lang="ru-RU" sz="1600" dirty="0">
              <a:latin typeface="Times New Roman"/>
              <a:ea typeface="Arial Unicode MS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работа эксперта качества с медицинской документацией и оформление экспертного заключения;</a:t>
            </a:r>
            <a:endParaRPr lang="ru-RU" sz="1600" dirty="0">
              <a:latin typeface="Times New Roman"/>
              <a:ea typeface="Arial Unicode MS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Arial Unicode MS"/>
              </a:rPr>
              <a:t>формирование СМО (на основании экспертного заключения) акт целевой ЭКМП  (№ и дата), подписание руководителем СМО  и направление на согласование медицинской организации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.</a:t>
            </a:r>
            <a:endParaRPr lang="ru-RU" sz="1600" dirty="0">
              <a:latin typeface="Times New Roman"/>
              <a:ea typeface="Arial Unicode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63" y="760044"/>
            <a:ext cx="1151906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целевой экспертизы качества медицинской помощи, по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случаям:</a:t>
            </a:r>
          </a:p>
          <a:p>
            <a:pPr lvl="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отраженным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таблице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«Смертность 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(летальность)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трудоспособном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возрасте (от 18 до 60 лет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(таб. 6) </a:t>
            </a: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отраженным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таблице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«Смертность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летальность) лиц старше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трудоспособного возраста (от 61 года и старше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(таб. 7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отраженным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таблице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«Смертность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(летальность) детей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старше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 (от 1 года до 17 лет, 11 мес., 29 дней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(таб. 8) </a:t>
            </a: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0394" y="248415"/>
            <a:ext cx="10713934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3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Заполнение таблиц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6-8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приказа ФОМС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 04.06.2018 №104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7511" y="5020270"/>
            <a:ext cx="11542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езультаты ЭКМП вносятся 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подписания акта экспертизы руководителем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 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 на согласование медицинской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319085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2.depositphotos.com/4441075/6640/i/950/depositphotos_66404765-stock-photo-red-exclamation-sig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72" y="779297"/>
            <a:ext cx="1037627" cy="103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98375" y="6481007"/>
            <a:ext cx="2743200" cy="365125"/>
          </a:xfrm>
        </p:spPr>
        <p:txBody>
          <a:bodyPr/>
          <a:lstStyle/>
          <a:p>
            <a:fld id="{F272DC5B-3DB8-4AD2-BF7D-52E3DDFA72AB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108757"/>
              </p:ext>
            </p:extLst>
          </p:nvPr>
        </p:nvGraphicFramePr>
        <p:xfrm>
          <a:off x="290942" y="2433898"/>
          <a:ext cx="11477504" cy="2330443"/>
        </p:xfrm>
        <a:graphic>
          <a:graphicData uri="http://schemas.openxmlformats.org/drawingml/2006/table">
            <a:tbl>
              <a:tblPr/>
              <a:tblGrid>
                <a:gridCol w="349263"/>
                <a:gridCol w="698526"/>
                <a:gridCol w="385393"/>
                <a:gridCol w="626265"/>
                <a:gridCol w="734657"/>
                <a:gridCol w="674439"/>
                <a:gridCol w="626265"/>
                <a:gridCol w="602177"/>
                <a:gridCol w="812941"/>
                <a:gridCol w="554003"/>
                <a:gridCol w="590134"/>
                <a:gridCol w="951441"/>
                <a:gridCol w="788851"/>
                <a:gridCol w="818961"/>
                <a:gridCol w="831005"/>
                <a:gridCol w="735047"/>
                <a:gridCol w="698136"/>
              </a:tblGrid>
              <a:tr h="27853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строки</a:t>
                      </a:r>
                    </a:p>
                  </a:txBody>
                  <a:tcPr marL="4656" marR="4656" marT="465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Заболевание</a:t>
                      </a:r>
                    </a:p>
                  </a:txBody>
                  <a:tcPr marL="4656" marR="4656" marT="465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по МКБ-10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АМБУЛАТОРНО - ПОЛИКЛИНИЧЕСКАЯ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ПОМОЩЬ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656" marR="4656" marT="465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0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случаев, по которым проведена ЭКМП</a:t>
                      </a:r>
                    </a:p>
                  </a:txBody>
                  <a:tcPr marL="4656" marR="4656" marT="465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случаев, по которым  ЭКМП                       не проведена по объективным причинам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случаев, в которых по результатам ЭКМП выявлены нарушения раздела 3 приложения 8 приказа ФОМС от 01.12.2010 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230 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выявлено нарушений ВСЕГО,                   из них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невыполнение порядков, стандартов, клинических рекомендаций приведших к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выполнение мероприятий непоказанных, не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регламентирован-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ных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порядками, стандартами, клиническими рекомендациями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преждевремен-ное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прекращение проведения лечебных мероприятий при отсутствии клин. эффекта (п.3.4)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нарушения при оказании мед. помощи, следствие которых, потребовалось повторное обоснованное обращение (п.3.5)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нарушение 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приемствен-ности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приведшее к удлинению сроков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лечения/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ухуд-шению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состояния здоровья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пациента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(п.3.6)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необоснован-ное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назначение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лекарствен-ной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терапии, связанное с риском для здоровья пациента (п.3.12)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расхождение клинического и патолого-анатомического диагнозов 2-3 категории (п.3.14)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67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удлинению сроков лечения                       (п. 3.2.2)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ухудшению состояния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здоровья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т.д.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(п. 3.2.3)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Инвали-дизации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(п.3.2.4)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летальному исходу (п.3.2.5)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приведших к  ухудшению состояния здоровья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/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 т.д.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п. 3.3.2)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25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656" marR="4656" marT="4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656" marR="4656" marT="465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656" marR="4656" marT="465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4656" marR="4656" marT="46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V="1">
            <a:off x="2695699" y="4791656"/>
            <a:ext cx="0" cy="457198"/>
          </a:xfrm>
          <a:prstGeom prst="straightConnector1">
            <a:avLst/>
          </a:prstGeom>
          <a:ln w="12700">
            <a:solidFill>
              <a:srgbClr val="58595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4037610" y="4791656"/>
            <a:ext cx="282034" cy="507494"/>
          </a:xfrm>
          <a:prstGeom prst="straightConnector1">
            <a:avLst/>
          </a:prstGeom>
          <a:ln w="12700">
            <a:solidFill>
              <a:srgbClr val="58595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33"/>
          <p:cNvSpPr>
            <a:spLocks noChangeArrowheads="1"/>
          </p:cNvSpPr>
          <p:nvPr/>
        </p:nvSpPr>
        <p:spPr bwMode="auto">
          <a:xfrm>
            <a:off x="3429983" y="5270935"/>
            <a:ext cx="1967348" cy="1533617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казываются дефекты при оказании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</a:p>
          <a:p>
            <a:pPr algn="ctr"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 Перечня нарушений</a:t>
            </a:r>
          </a:p>
        </p:txBody>
      </p:sp>
      <p:sp>
        <p:nvSpPr>
          <p:cNvPr id="10" name="Правая фигурная скобка 9"/>
          <p:cNvSpPr/>
          <p:nvPr/>
        </p:nvSpPr>
        <p:spPr>
          <a:xfrm rot="5400000">
            <a:off x="7859889" y="1715772"/>
            <a:ext cx="347527" cy="6709558"/>
          </a:xfrm>
          <a:prstGeom prst="rightBrace">
            <a:avLst>
              <a:gd name="adj1" fmla="val 53788"/>
              <a:gd name="adj2" fmla="val 50177"/>
            </a:avLst>
          </a:prstGeom>
          <a:ln w="19050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auto">
          <a:xfrm>
            <a:off x="5516081" y="5358777"/>
            <a:ext cx="5272644" cy="678966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строк 7-16 равна или меньше значения строки 6</a:t>
            </a:r>
          </a:p>
        </p:txBody>
      </p:sp>
      <p:sp>
        <p:nvSpPr>
          <p:cNvPr id="12" name="AutoShape 33"/>
          <p:cNvSpPr>
            <a:spLocks noChangeArrowheads="1"/>
          </p:cNvSpPr>
          <p:nvPr/>
        </p:nvSpPr>
        <p:spPr bwMode="auto">
          <a:xfrm>
            <a:off x="1932705" y="5270966"/>
            <a:ext cx="1448791" cy="1533586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Объективные причины и мероприятия в соответствии с 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абз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3,4 пункта 24 Порядка контроля</a:t>
            </a:r>
          </a:p>
        </p:txBody>
      </p:sp>
      <p:sp>
        <p:nvSpPr>
          <p:cNvPr id="16" name="AutoShape 33"/>
          <p:cNvSpPr>
            <a:spLocks noChangeArrowheads="1"/>
          </p:cNvSpPr>
          <p:nvPr/>
        </p:nvSpPr>
        <p:spPr bwMode="auto">
          <a:xfrm>
            <a:off x="1615044" y="787499"/>
            <a:ext cx="9773388" cy="1409436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направлении результатов целевой ЭКМП необходимо указать отчетный период (месяц) в котором оказана медицинская помощь с летальным исходом</a:t>
            </a:r>
          </a:p>
          <a:p>
            <a:pPr algn="just"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дата отчета 15.06, отчетный период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Май)</a:t>
            </a:r>
          </a:p>
          <a:p>
            <a:pPr algn="just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актуализации сведений («досылка») о результатах ЭКМП указывается тот же отчетный период (месяц)</a:t>
            </a:r>
          </a:p>
        </p:txBody>
      </p:sp>
    </p:spTree>
    <p:extLst>
      <p:ext uri="{BB962C8B-B14F-4D97-AF65-F5344CB8AC3E}">
        <p14:creationId xmlns:p14="http://schemas.microsoft.com/office/powerpoint/2010/main" val="310073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st2.depositphotos.com/4441075/6640/i/950/depositphotos_66404765-stock-photo-red-exclamation-sig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991" y="1446360"/>
            <a:ext cx="1037627" cy="103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1263" y="676919"/>
            <a:ext cx="115190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плановой (тематической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экспертизы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качества медицинской помощи, по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случаям:</a:t>
            </a:r>
          </a:p>
          <a:p>
            <a:pPr lvl="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отраженным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таблице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«Случаи оказания медицинской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помощи застрахованным лицам  трудоспособного возраста (от 18 до 60 лет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(таб. 9) </a:t>
            </a: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отраженным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таблице "Случаи оказания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медицинской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помощи застрахованным лицам  трудоспособного возраста (от 61 года и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старше)»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(таб. 10)</a:t>
            </a: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0394" y="248415"/>
            <a:ext cx="10713934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3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Заполнение таблиц 9,10 Приказа ФОМС от 04.06.2018 №104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40541"/>
              </p:ext>
            </p:extLst>
          </p:nvPr>
        </p:nvGraphicFramePr>
        <p:xfrm>
          <a:off x="683821" y="2505700"/>
          <a:ext cx="11132127" cy="2289892"/>
        </p:xfrm>
        <a:graphic>
          <a:graphicData uri="http://schemas.openxmlformats.org/drawingml/2006/table">
            <a:tbl>
              <a:tblPr/>
              <a:tblGrid>
                <a:gridCol w="361208"/>
                <a:gridCol w="688768"/>
                <a:gridCol w="403761"/>
                <a:gridCol w="617517"/>
                <a:gridCol w="760021"/>
                <a:gridCol w="605642"/>
                <a:gridCol w="605641"/>
                <a:gridCol w="807522"/>
                <a:gridCol w="629393"/>
                <a:gridCol w="629392"/>
                <a:gridCol w="1318161"/>
                <a:gridCol w="914400"/>
                <a:gridCol w="997527"/>
                <a:gridCol w="950026"/>
                <a:gridCol w="843148"/>
              </a:tblGrid>
              <a:tr h="205186"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Код строки</a:t>
                      </a:r>
                    </a:p>
                  </a:txBody>
                  <a:tcPr marL="4783" marR="4783" marT="47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Заболевание</a:t>
                      </a:r>
                    </a:p>
                  </a:txBody>
                  <a:tcPr marL="4783" marR="4783" marT="47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Код по                   МКБ-10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АМБУЛАТОРНО - ПОЛИКЛИНИЧЕСКАЯ </a:t>
                      </a: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ПОМОЩЬ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4783" marR="4783" marT="47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39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количество случаев, по которым проведена ЭКМП</a:t>
                      </a:r>
                    </a:p>
                  </a:txBody>
                  <a:tcPr marL="4783" marR="4783" marT="47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количество случаев, в которых по результатам ЭКМП выявлены нарушения раздела 3 приложения 8 приказа ФОМС от 01.12.2010 № 230 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выявлено нарушений ВСЕГО,                   из них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невыполнение порядков, стандартов, клинических рекомендаций приведших к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выполнение мероприятий непоказанных, не регламентированных порядками, стандартами, клиническими рекомендациями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преждевременное прекращение проведения лечебных мероприятий при отсутствии клин. </a:t>
                      </a:r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Эффекта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(п.3.4)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нарушения при оказании мед. помощи, следствие которых, потребовалось повторное обоснованное </a:t>
                      </a:r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обращение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(п.3.5)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нарушение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приемственности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, приведшее к удлинению сроков лечения/ухудшению состояния здоровья пациента (п.3.6)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необоснованное назначение лекарственной терапии, связанное с риском для здоровья пациента (п.3.12)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7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удлинению сроков лечения                       (п. 3.2.2)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ухудшению состояния здоровья/риск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прогрес-ния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заб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-я /риск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возниконовения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нового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заб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-я 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п. 3.2.3)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Инвалидизации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(п.3.2.4)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летальному исходу (п.3.2.5)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приведших к  ухудшению состояния здоровья/риск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прогрес-ния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заб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-я /риск </a:t>
                      </a:r>
                      <a:r>
                        <a:rPr lang="ru-RU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возниконовения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нового </a:t>
                      </a:r>
                      <a:r>
                        <a:rPr lang="ru-RU" sz="9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заб</a:t>
                      </a:r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-я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(п. 3.3.2)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43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783" marR="4783" marT="47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4783" marR="4783" marT="47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4783" marR="4783" marT="47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4783" marR="4783" marT="4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AutoShape 33"/>
          <p:cNvSpPr>
            <a:spLocks noChangeArrowheads="1"/>
          </p:cNvSpPr>
          <p:nvPr/>
        </p:nvSpPr>
        <p:spPr bwMode="auto">
          <a:xfrm>
            <a:off x="2375065" y="1551389"/>
            <a:ext cx="8811489" cy="827567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тематической ЭКМП,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проведенной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связи с ростом обращаемости и/или смертности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10%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сравнении с предыдущем месяцем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текущего года и/или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аналогичным периодом 2017 года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3740232" y="4743736"/>
            <a:ext cx="1" cy="507494"/>
          </a:xfrm>
          <a:prstGeom prst="straightConnector1">
            <a:avLst/>
          </a:prstGeom>
          <a:ln w="12700">
            <a:solidFill>
              <a:srgbClr val="58595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utoShape 33"/>
          <p:cNvSpPr>
            <a:spLocks noChangeArrowheads="1"/>
          </p:cNvSpPr>
          <p:nvPr/>
        </p:nvSpPr>
        <p:spPr bwMode="auto">
          <a:xfrm>
            <a:off x="2683823" y="5142025"/>
            <a:ext cx="2018806" cy="1045029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казываются дефекты при оказании медицинской помощи</a:t>
            </a:r>
          </a:p>
          <a:p>
            <a:pPr algn="ctr"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</a:p>
          <a:p>
            <a:pPr algn="ctr"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Перечня нарушений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7741138" y="1438085"/>
            <a:ext cx="347527" cy="7042071"/>
          </a:xfrm>
          <a:prstGeom prst="rightBrace">
            <a:avLst>
              <a:gd name="adj1" fmla="val 53788"/>
              <a:gd name="adj2" fmla="val 50177"/>
            </a:avLst>
          </a:prstGeom>
          <a:ln w="19050">
            <a:solidFill>
              <a:srgbClr val="585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AutoShape 33"/>
          <p:cNvSpPr>
            <a:spLocks noChangeArrowheads="1"/>
          </p:cNvSpPr>
          <p:nvPr/>
        </p:nvSpPr>
        <p:spPr bwMode="auto">
          <a:xfrm>
            <a:off x="5397331" y="5265681"/>
            <a:ext cx="5272644" cy="678966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строк 6-14 равна или меньше значения строки 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27512" y="6175179"/>
            <a:ext cx="11542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езультаты ЭКМП вносятся 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подписания акта экспертизы руководителем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 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 на согласование медицинской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18187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920375"/>
            <a:ext cx="2743200" cy="365125"/>
          </a:xfrm>
        </p:spPr>
        <p:txBody>
          <a:bodyPr/>
          <a:lstStyle/>
          <a:p>
            <a:fld id="{F272DC5B-3DB8-4AD2-BF7D-52E3DDFA72AB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9419" y="264775"/>
            <a:ext cx="10153402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3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риказа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ФОМС от 05.06.2018 №107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4389" y="1795165"/>
            <a:ext cx="115190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состав Координационного совета субъекта РФ 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должен быть включен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представитель территориального органа Росздравнадзора.</a:t>
            </a:r>
          </a:p>
          <a:p>
            <a:pPr lvl="0"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Информацию в ФОМС предоставить до 01.074.2018</a:t>
            </a:r>
          </a:p>
          <a:p>
            <a:pPr marL="342900" lvl="0" indent="-342900">
              <a:buAutoNum type="arabicPeriod"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Заседания Координационного совета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проводятся 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ежемесячно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оформление 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 подписанного председателем.</a:t>
            </a:r>
            <a:endParaRPr lang="ru-RU" sz="1600" b="1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AutoNum type="arabicPeriod"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заседаниях с участием представителей медицинских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ВУЗов рассматриваются выявленные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нарушения </a:t>
            </a:r>
            <a:endPara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детальным разбором по каждой медицинской 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</a:p>
          <a:p>
            <a:pPr marL="342900" lvl="0" indent="-342900">
              <a:buAutoNum type="arabicPeriod" startAt="4"/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 о проведенных заседаниях направляется ежемесячно в ФОМС 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одновременно с отчетом по приказу </a:t>
            </a:r>
          </a:p>
          <a:p>
            <a:pPr lvl="0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ФОМС №104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57195"/>
              </p:ext>
            </p:extLst>
          </p:nvPr>
        </p:nvGraphicFramePr>
        <p:xfrm>
          <a:off x="973779" y="3838368"/>
          <a:ext cx="9441919" cy="2678083"/>
        </p:xfrm>
        <a:graphic>
          <a:graphicData uri="http://schemas.openxmlformats.org/drawingml/2006/table">
            <a:tbl>
              <a:tblPr/>
              <a:tblGrid>
                <a:gridCol w="108338"/>
                <a:gridCol w="1594117"/>
                <a:gridCol w="309537"/>
                <a:gridCol w="185722"/>
                <a:gridCol w="598438"/>
                <a:gridCol w="44450"/>
                <a:gridCol w="2804328"/>
                <a:gridCol w="874260"/>
                <a:gridCol w="570246"/>
                <a:gridCol w="2352483"/>
              </a:tblGrid>
              <a:tr h="371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Информация о деятельности Координационных советов по организации защиты прав застрахованных при предоставлении медицинской помощи и реализации законодательства в сфере обязательного медицинского страхования (КС)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19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Субъект Российской Федерации: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1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611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Даты заседаний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Рассмотренные вопросы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Решения/Принятые документы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789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1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87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35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38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551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932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Ответственное лицо: Ф.И.О. (тел.)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AutoShape 33"/>
          <p:cNvSpPr>
            <a:spLocks noChangeArrowheads="1"/>
          </p:cNvSpPr>
          <p:nvPr/>
        </p:nvSpPr>
        <p:spPr bwMode="auto">
          <a:xfrm>
            <a:off x="997527" y="786777"/>
            <a:ext cx="10735294" cy="1008388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внесены изменения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координационном совете по организации защиты прав застрахованных при предоставлении медицинской помощи и реализации законодательства в сфере ОМС, утвержденное приказом ФОМС от 03.04.2013 №76</a:t>
            </a:r>
          </a:p>
        </p:txBody>
      </p:sp>
    </p:spTree>
    <p:extLst>
      <p:ext uri="{BB962C8B-B14F-4D97-AF65-F5344CB8AC3E}">
        <p14:creationId xmlns:p14="http://schemas.microsoft.com/office/powerpoint/2010/main" val="347052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12206</TotalTime>
  <Words>1652</Words>
  <Application>Microsoft Office PowerPoint</Application>
  <PresentationFormat>Произвольный</PresentationFormat>
  <Paragraphs>263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Кравчук Светлана Георгиевна</cp:lastModifiedBy>
  <cp:revision>588</cp:revision>
  <cp:lastPrinted>2018-06-14T14:36:35Z</cp:lastPrinted>
  <dcterms:created xsi:type="dcterms:W3CDTF">2017-11-19T08:36:17Z</dcterms:created>
  <dcterms:modified xsi:type="dcterms:W3CDTF">2018-06-14T18:14:10Z</dcterms:modified>
</cp:coreProperties>
</file>